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33"/>
  </p:notesMasterIdLst>
  <p:handoutMasterIdLst>
    <p:handoutMasterId r:id="rId34"/>
  </p:handoutMasterIdLst>
  <p:sldIdLst>
    <p:sldId id="504" r:id="rId2"/>
    <p:sldId id="561" r:id="rId3"/>
    <p:sldId id="560" r:id="rId4"/>
    <p:sldId id="562" r:id="rId5"/>
    <p:sldId id="555" r:id="rId6"/>
    <p:sldId id="539" r:id="rId7"/>
    <p:sldId id="550" r:id="rId8"/>
    <p:sldId id="518" r:id="rId9"/>
    <p:sldId id="535" r:id="rId10"/>
    <p:sldId id="563" r:id="rId11"/>
    <p:sldId id="564" r:id="rId12"/>
    <p:sldId id="556" r:id="rId13"/>
    <p:sldId id="557" r:id="rId14"/>
    <p:sldId id="558" r:id="rId15"/>
    <p:sldId id="565" r:id="rId16"/>
    <p:sldId id="559" r:id="rId17"/>
    <p:sldId id="566" r:id="rId18"/>
    <p:sldId id="567" r:id="rId19"/>
    <p:sldId id="568" r:id="rId20"/>
    <p:sldId id="569" r:id="rId21"/>
    <p:sldId id="545" r:id="rId22"/>
    <p:sldId id="571" r:id="rId23"/>
    <p:sldId id="570" r:id="rId24"/>
    <p:sldId id="537" r:id="rId25"/>
    <p:sldId id="572" r:id="rId26"/>
    <p:sldId id="573" r:id="rId27"/>
    <p:sldId id="575" r:id="rId28"/>
    <p:sldId id="576" r:id="rId29"/>
    <p:sldId id="577" r:id="rId30"/>
    <p:sldId id="582" r:id="rId31"/>
    <p:sldId id="583" r:id="rId32"/>
  </p:sldIdLst>
  <p:sldSz cx="12192000" cy="6858000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FF99"/>
    <a:srgbClr val="CC0000"/>
    <a:srgbClr val="3399FF"/>
    <a:srgbClr val="FF3300"/>
    <a:srgbClr val="FFCC66"/>
    <a:srgbClr val="FF9933"/>
    <a:srgbClr val="009900"/>
    <a:srgbClr val="66FF33"/>
    <a:srgbClr val="FC8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3333" autoAdjust="0"/>
  </p:normalViewPr>
  <p:slideViewPr>
    <p:cSldViewPr>
      <p:cViewPr varScale="1">
        <p:scale>
          <a:sx n="79" d="100"/>
          <a:sy n="79" d="100"/>
        </p:scale>
        <p:origin x="38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538" cy="341313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23FB29-6165-441F-8113-436352E0A9DD}" type="datetimeFigureOut">
              <a:rPr lang="ru-RU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0538" cy="341312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2248120-C65F-4F6D-8695-4ABE0A5962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99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4F5646-D616-410D-95B1-51B2678DA28A}" type="datetimeFigureOut">
              <a:rPr lang="ru-RU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8" rIns="91416" bIns="457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775" y="3228975"/>
            <a:ext cx="7939088" cy="3059113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5B79081-F2F4-4C99-A125-9E725356D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96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05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317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41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31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252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84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B79081-F2F4-4C99-A125-9E725356D9D6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9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6068E5-7226-41A4-B00C-FDA8DB1949BE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B0D3E-9E37-464F-997B-A7143DD0C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42A31-B716-43B3-BF48-ACA7D3C699AF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981DB-7ED4-47E9-84CB-7F3B0BE3AA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B0D8B-CF0E-40B8-A749-0F623AE64857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E6A9E-D89D-422D-B13B-DB32C119E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56D4E-5504-4094-98CC-9CCFDCBE77D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B874E-561B-4127-85D3-21E5117B5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57FA24-D742-44AF-8C1F-2AEF2567CE48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EC807-BBBA-4A37-AD78-7EC5AA8A1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5A44-FF40-4ED2-9DB1-508DDE3F5C41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26385-2A73-4922-8063-DBBC87C08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2983-EA25-431E-BF84-A751ABD51FD5}" type="datetime1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4D6E3-54CC-4051-AA9A-62D060797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143E8-F0DB-491A-A851-2EDCF4A812BA}" type="datetime1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0C58F-33AD-4512-9899-3C1425B75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DEE19-7662-4C94-9794-D6657DDEFDAC}" type="datetime1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05441-67D7-4DC1-8526-DD9024796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DF22F-6AC9-4950-A640-675E349A5524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4FC37-963B-4B53-83BA-F2711AE4F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1DE575-C89D-459F-ABD6-BD33D0CC707F}" type="datetime1">
              <a:rPr lang="ru-RU" smtClean="0"/>
              <a:t>13.10.2021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A15E4-562D-4757-AB53-6A9F3B1C7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076" name="Заголовок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077" name="Текст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9C96B19-F6E3-462C-ABDF-5F0263285554}" type="datetime1">
              <a:rPr lang="ru-RU" smtClean="0"/>
              <a:t>13.10.2021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8659B19-F1D2-4813-A56D-E9C8D504F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3081" name="Группа 1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1" r:id="rId2"/>
    <p:sldLayoutId id="2147483740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41" r:id="rId9"/>
    <p:sldLayoutId id="2147483737" r:id="rId10"/>
    <p:sldLayoutId id="214748373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3.jp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3.jp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376" y="836712"/>
            <a:ext cx="2736304" cy="3996849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791744" y="1252740"/>
            <a:ext cx="8400255" cy="1278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endParaRPr lang="ru-RU" sz="800" b="1" dirty="0">
              <a:ln/>
              <a:solidFill>
                <a:schemeClr val="accent3"/>
              </a:solidFill>
              <a:latin typeface="+mj-lt"/>
              <a:cs typeface="+mn-cs"/>
            </a:endParaRPr>
          </a:p>
          <a:p>
            <a:pPr algn="ctr" defTabSz="466725">
              <a:defRPr/>
            </a:pPr>
            <a:r>
              <a:rPr lang="ru-RU" sz="7200" b="1" dirty="0">
                <a:ln/>
                <a:solidFill>
                  <a:srgbClr val="0039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91744" y="3083476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</a:t>
            </a:r>
          </a:p>
          <a:p>
            <a:pPr algn="ctr">
              <a:defRPr/>
            </a:pPr>
            <a:r>
              <a:rPr lang="ru-RU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мысли и слова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791744" y="345334"/>
            <a:ext cx="8400255" cy="35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000" dirty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500" dirty="0">
              <a:ln w="0">
                <a:noFill/>
              </a:ln>
              <a:solidFill>
                <a:schemeClr val="accent1">
                  <a:lumMod val="75000"/>
                </a:schemeClr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3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/>
          <p:nvPr/>
        </p:nvPicPr>
        <p:blipFill rotWithShape="1">
          <a:blip r:embed="rId3"/>
          <a:srcRect l="47265" t="12508" r="32245" b="33923"/>
          <a:stretch/>
        </p:blipFill>
        <p:spPr bwMode="auto">
          <a:xfrm>
            <a:off x="9264352" y="2260553"/>
            <a:ext cx="2710995" cy="39517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049463"/>
            <a:ext cx="748459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703512" y="997780"/>
            <a:ext cx="9619582" cy="36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endParaRPr lang="ru-RU" sz="700" b="1" dirty="0">
              <a:ln/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261458" y="2276872"/>
            <a:ext cx="6862179" cy="651868"/>
            <a:chOff x="1775520" y="2214697"/>
            <a:chExt cx="9361040" cy="78734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775520" y="2214697"/>
              <a:ext cx="9361040" cy="787348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51013" y="2214697"/>
              <a:ext cx="8977089" cy="7063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интересах национальной безопасности и территориальной целостности.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19536" y="1195695"/>
            <a:ext cx="808606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342900" algn="ctr"/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выражения мнений </a:t>
            </a:r>
            <a:r>
              <a:rPr lang="en-US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ограничена по одной из следующих причин:</a:t>
            </a:r>
            <a:endParaRPr lang="en-US" sz="2400" b="1" dirty="0">
              <a:ln/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256612" y="2996952"/>
            <a:ext cx="6875606" cy="629217"/>
            <a:chOff x="1775520" y="3567183"/>
            <a:chExt cx="9361040" cy="1073659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775520" y="3645023"/>
              <a:ext cx="9361040" cy="99581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851013" y="3567183"/>
              <a:ext cx="9285547" cy="997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В целях охраны общественного порядка и общественного благосостояния.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278927" y="3755590"/>
            <a:ext cx="6841409" cy="589422"/>
            <a:chOff x="1764465" y="5229202"/>
            <a:chExt cx="9361040" cy="92517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764465" y="5229202"/>
              <a:ext cx="9361040" cy="925178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850156" y="5397023"/>
              <a:ext cx="9233747" cy="531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В целях охраны здоровья или нравственности населения.</a:t>
              </a:r>
              <a:endParaRPr lang="ru-RU" sz="1600" dirty="0"/>
            </a:p>
          </p:txBody>
        </p:sp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286499" y="4435785"/>
            <a:ext cx="6843101" cy="540949"/>
            <a:chOff x="2286499" y="4742673"/>
            <a:chExt cx="8981303" cy="540949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288720" y="4742673"/>
              <a:ext cx="8979082" cy="54094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286499" y="4800460"/>
              <a:ext cx="897151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Для защиты репутации или прав других лиц.</a:t>
              </a:r>
              <a:endParaRPr lang="ru-RU" sz="16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271913" y="5085184"/>
            <a:ext cx="6841409" cy="698521"/>
            <a:chOff x="2288720" y="4741574"/>
            <a:chExt cx="8979082" cy="58477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288720" y="4742673"/>
              <a:ext cx="8979082" cy="54094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298777" y="4741574"/>
              <a:ext cx="85812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5. Для предотвращения разглашения информации, полученной конфиденциально.</a:t>
              </a:r>
              <a:endParaRPr lang="ru-RU" sz="16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2279576" y="5877272"/>
            <a:ext cx="6843101" cy="540949"/>
            <a:chOff x="2286499" y="4742673"/>
            <a:chExt cx="8981303" cy="54094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2288720" y="4742673"/>
              <a:ext cx="8979082" cy="54094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286499" y="4800460"/>
              <a:ext cx="897151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6. Для обеспечения авторитета и беспристрастности правосудия.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3223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7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327620"/>
            <a:ext cx="7302177" cy="524564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6629425" y="4384603"/>
            <a:ext cx="3312368" cy="115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36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пункт 3 </a:t>
            </a:r>
          </a:p>
          <a:p>
            <a:pPr algn="ctr" defTabSz="466725">
              <a:defRPr/>
            </a:pPr>
            <a:r>
              <a:rPr lang="ru-RU" sz="36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статьи 17</a:t>
            </a:r>
            <a:endParaRPr lang="ru-RU" sz="900" b="1" dirty="0">
              <a:ln/>
              <a:solidFill>
                <a:srgbClr val="990000"/>
              </a:solidFill>
              <a:latin typeface="Rockwell Nova Cond Light" panose="02060306020205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933724" y="2276872"/>
            <a:ext cx="3090268" cy="306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 defTabSz="466725">
              <a:defRPr/>
            </a:pPr>
            <a:r>
              <a:rPr lang="ru-RU" sz="2800" i="1" dirty="0">
                <a:ln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Осуществление прав и свобод человека и гражданина не должно нарушать права и свободы других лиц. </a:t>
            </a:r>
          </a:p>
        </p:txBody>
      </p:sp>
    </p:spTree>
    <p:extLst>
      <p:ext uri="{BB962C8B-B14F-4D97-AF65-F5344CB8AC3E}">
        <p14:creationId xmlns:p14="http://schemas.microsoft.com/office/powerpoint/2010/main" val="159221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919536" y="2564904"/>
            <a:ext cx="7776863" cy="3888432"/>
            <a:chOff x="1703954" y="1901890"/>
            <a:chExt cx="7992445" cy="4330337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703954" y="1901890"/>
              <a:ext cx="7992445" cy="4330337"/>
              <a:chOff x="7353265" y="3215298"/>
              <a:chExt cx="4176464" cy="11750232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7432349" y="3215298"/>
                <a:ext cx="3344823" cy="117502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3335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888482" y="2060848"/>
              <a:ext cx="6223742" cy="381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2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207.1 УК РФ </a:t>
              </a:r>
              <a:r>
                <a:rPr lang="ru-RU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Публичное распространение заведомо ложной информации об обстоятельствах, представляющих угрозу жизни и безопасности граждан.</a:t>
              </a:r>
            </a:p>
            <a:p>
              <a:pPr algn="just"/>
              <a:endPara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2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207.2 УК РФ </a:t>
              </a:r>
              <a:r>
                <a:rPr lang="ru-RU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Публичное распространение заведомо ложной общественно значимой информации, повлекшее тяжкие последствия.</a:t>
              </a:r>
            </a:p>
            <a:p>
              <a:pPr algn="just"/>
              <a:endPara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2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280.2 УК РФ </a:t>
              </a:r>
              <a:r>
                <a:rPr lang="ru-RU" sz="2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Нарушение территориальной целостности Российской Федерации.</a:t>
              </a: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564" y="2564903"/>
            <a:ext cx="2453671" cy="3701659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  <p:grpSp>
        <p:nvGrpSpPr>
          <p:cNvPr id="6" name="Группа 5"/>
          <p:cNvGrpSpPr/>
          <p:nvPr/>
        </p:nvGrpSpPr>
        <p:grpSpPr>
          <a:xfrm>
            <a:off x="2279576" y="1273026"/>
            <a:ext cx="5848020" cy="981212"/>
            <a:chOff x="2279576" y="1273026"/>
            <a:chExt cx="5848020" cy="9812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2279576" y="1273026"/>
              <a:ext cx="5848020" cy="981212"/>
              <a:chOff x="1775520" y="2214697"/>
              <a:chExt cx="9361040" cy="787348"/>
            </a:xfrm>
          </p:grpSpPr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1775520" y="2214697"/>
                <a:ext cx="9361040" cy="787348"/>
              </a:xfrm>
              <a:prstGeom prst="round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3264215" y="2344725"/>
                <a:ext cx="7732474" cy="469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интересах национальной безопасности и территориальной целостности.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8903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376243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z="1100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13</a:t>
            </a:fld>
            <a:endParaRPr lang="ru-RU" sz="110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91544" y="2267580"/>
            <a:ext cx="6705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3 статья 212 Массовые беспорядки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703954" y="2251759"/>
            <a:ext cx="7992445" cy="2113345"/>
            <a:chOff x="1703954" y="2035734"/>
            <a:chExt cx="7992445" cy="2113345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703954" y="2035734"/>
              <a:ext cx="7992445" cy="2113345"/>
              <a:chOff x="1703954" y="2035734"/>
              <a:chExt cx="7992445" cy="2113345"/>
            </a:xfrm>
          </p:grpSpPr>
          <p:grpSp>
            <p:nvGrpSpPr>
              <p:cNvPr id="17" name="Группа 16"/>
              <p:cNvGrpSpPr/>
              <p:nvPr/>
            </p:nvGrpSpPr>
            <p:grpSpPr>
              <a:xfrm>
                <a:off x="1703954" y="2035734"/>
                <a:ext cx="7992445" cy="2113345"/>
                <a:chOff x="7353265" y="3578477"/>
                <a:chExt cx="4176464" cy="5734495"/>
              </a:xfrm>
            </p:grpSpPr>
            <p:sp>
              <p:nvSpPr>
                <p:cNvPr id="18" name="Прямоугольник 17"/>
                <p:cNvSpPr/>
                <p:nvPr/>
              </p:nvSpPr>
              <p:spPr>
                <a:xfrm>
                  <a:off x="7503546" y="4778647"/>
                  <a:ext cx="3649906" cy="453432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33350" h="127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7353265" y="3578477"/>
                  <a:ext cx="4176464" cy="91865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indent="342900"/>
                  <a:endParaRPr lang="ru-RU" sz="1600" b="1" dirty="0">
                    <a:solidFill>
                      <a:srgbClr val="3333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" name="Прямоугольник 1"/>
              <p:cNvSpPr/>
              <p:nvPr/>
            </p:nvSpPr>
            <p:spPr>
              <a:xfrm>
                <a:off x="1888482" y="2204864"/>
                <a:ext cx="672779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ru-RU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2071210" y="2609616"/>
              <a:ext cx="6833102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 массовыми беспорядками понимаются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действия, сопровождавшиеся насилием, погромами, поджогами, уничтожением имущества, применением оружия, взрывных устройств, взрывчатых, отравляющих либо иных веществ и предметов, представляющих опасность для окружающих, а также оказанием вооруженного сопротивления представителю власти. 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855296" y="4581128"/>
            <a:ext cx="7121026" cy="1832364"/>
            <a:chOff x="1855296" y="4260932"/>
            <a:chExt cx="7121026" cy="183236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855296" y="4260932"/>
              <a:ext cx="7121026" cy="1832364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37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855296" y="4365104"/>
              <a:ext cx="7049016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Сообщения в сети  Интернет </a:t>
              </a:r>
              <a:r>
                <a:rPr lang="ru-RU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 необходимости силового (вооруженного) противостояния правоохранительным органам 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период проведения массовых публичных мероприятий </a:t>
              </a:r>
              <a:r>
                <a:rPr lang="ru-RU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правоприменителем</a:t>
              </a:r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могут быть расценены как призывы к массовым беспорядкам.</a:t>
              </a:r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>
            <a:off x="4223792" y="5837428"/>
            <a:ext cx="4608512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888482" y="6125460"/>
            <a:ext cx="2479326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460" y="2356285"/>
            <a:ext cx="2569196" cy="3875942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  <p:grpSp>
        <p:nvGrpSpPr>
          <p:cNvPr id="28" name="Группа 27"/>
          <p:cNvGrpSpPr/>
          <p:nvPr/>
        </p:nvGrpSpPr>
        <p:grpSpPr>
          <a:xfrm>
            <a:off x="2563751" y="1223652"/>
            <a:ext cx="5848020" cy="981212"/>
            <a:chOff x="2279576" y="1273026"/>
            <a:chExt cx="5848020" cy="981212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2279576" y="1273026"/>
              <a:ext cx="5848020" cy="981212"/>
              <a:chOff x="1775520" y="2214697"/>
              <a:chExt cx="9361040" cy="787348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1775520" y="2214697"/>
                <a:ext cx="9361040" cy="787348"/>
              </a:xfrm>
              <a:prstGeom prst="roundRect">
                <a:avLst/>
              </a:prstGeom>
              <a:blipFill>
                <a:blip r:embed="rId6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3264215" y="2344725"/>
                <a:ext cx="7732474" cy="469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В целях охраны общественного порядка и общественного благосостояния.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0093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9264" y="2060848"/>
            <a:ext cx="51048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242 </a:t>
            </a:r>
            <a:b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Незаконные изготовление и оборот</a:t>
            </a:r>
            <a:b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порнографических материалов или предметов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703954" y="2276607"/>
            <a:ext cx="7992445" cy="569241"/>
            <a:chOff x="1703954" y="2035733"/>
            <a:chExt cx="7992445" cy="56924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703954" y="2035733"/>
              <a:ext cx="79924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342900"/>
              <a:endPara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88482" y="2204864"/>
              <a:ext cx="67277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991544" y="3165818"/>
            <a:ext cx="7121026" cy="2927478"/>
            <a:chOff x="1991544" y="2930067"/>
            <a:chExt cx="7121026" cy="2125481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991544" y="2930067"/>
              <a:ext cx="7121026" cy="2125481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37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053721" y="3092608"/>
              <a:ext cx="7049016" cy="13904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Данная статья больше относится к правовому блоку, основным законодательным актом (в рамках рассматриваемой тематики) которого является Федеральный закон от 29.12.2010 №436-ФЗ «О защите детей от информации, причиняющей вред их здоровью и развитию» </a:t>
              </a:r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>
            <a:off x="3719736" y="5254050"/>
            <a:ext cx="5255734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125729" y="5614090"/>
            <a:ext cx="6274527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61" y="2189073"/>
            <a:ext cx="2386551" cy="3600400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  <p:grpSp>
        <p:nvGrpSpPr>
          <p:cNvPr id="20" name="Группа 19"/>
          <p:cNvGrpSpPr/>
          <p:nvPr/>
        </p:nvGrpSpPr>
        <p:grpSpPr>
          <a:xfrm>
            <a:off x="2163675" y="1145481"/>
            <a:ext cx="6993491" cy="843360"/>
            <a:chOff x="2338972" y="1309100"/>
            <a:chExt cx="5701244" cy="843360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2338972" y="1309100"/>
              <a:ext cx="5701244" cy="843360"/>
              <a:chOff x="1870596" y="2243643"/>
              <a:chExt cx="9126093" cy="676732"/>
            </a:xfrm>
          </p:grpSpPr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1870596" y="2243643"/>
                <a:ext cx="8984067" cy="676732"/>
              </a:xfrm>
              <a:prstGeom prst="roundRect">
                <a:avLst/>
              </a:prstGeom>
              <a:blipFill>
                <a:blip r:embed="rId6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3264215" y="2451138"/>
                <a:ext cx="7732474" cy="469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В целях охраны здоровья или нравственности населения.</a:t>
                </a:r>
                <a:endParaRPr lang="ru-RU" sz="1600" dirty="0"/>
              </a:p>
            </p:txBody>
          </p:sp>
        </p:grp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1185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03954" y="1916832"/>
            <a:ext cx="7992445" cy="3620430"/>
            <a:chOff x="1703954" y="2035733"/>
            <a:chExt cx="7992445" cy="362043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703954" y="2035733"/>
              <a:ext cx="7992445" cy="3620430"/>
              <a:chOff x="7353265" y="3578477"/>
              <a:chExt cx="4176464" cy="9823921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7432349" y="5752996"/>
                <a:ext cx="3344823" cy="7649402"/>
              </a:xfrm>
              <a:prstGeom prst="rect">
                <a:avLst/>
              </a:prstGeom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 prst="divot"/>
              </a:sp3d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960490" y="3059807"/>
              <a:ext cx="6223742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128.1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Клевета.</a:t>
              </a:r>
            </a:p>
            <a:p>
              <a:pPr algn="just"/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306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Заведомо ложный донос.</a:t>
              </a:r>
            </a:p>
            <a:p>
              <a:pPr algn="just"/>
              <a:endPara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310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Разглашение данных предварительного расследования.</a:t>
              </a: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2474888"/>
            <a:ext cx="2147896" cy="3240360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  <p:grpSp>
        <p:nvGrpSpPr>
          <p:cNvPr id="15" name="Группа 14"/>
          <p:cNvGrpSpPr/>
          <p:nvPr/>
        </p:nvGrpSpPr>
        <p:grpSpPr>
          <a:xfrm>
            <a:off x="2163675" y="1433512"/>
            <a:ext cx="6131187" cy="843360"/>
            <a:chOff x="2338972" y="1309100"/>
            <a:chExt cx="5670367" cy="843360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2338972" y="1309100"/>
              <a:ext cx="5670367" cy="843360"/>
              <a:chOff x="1870596" y="2243643"/>
              <a:chExt cx="9076668" cy="676732"/>
            </a:xfrm>
          </p:grpSpPr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1870596" y="2243643"/>
                <a:ext cx="8984067" cy="676732"/>
              </a:xfrm>
              <a:prstGeom prst="round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214792" y="2400347"/>
                <a:ext cx="7732472" cy="321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Защита репутации или прав других лиц</a:t>
                </a:r>
              </a:p>
            </p:txBody>
          </p:sp>
        </p:grp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93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" y="220815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03622" y="1925689"/>
            <a:ext cx="4608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128.1. УК РФ «Клевета»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703954" y="2281374"/>
            <a:ext cx="7992445" cy="569241"/>
            <a:chOff x="1703954" y="2035733"/>
            <a:chExt cx="7992445" cy="56924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703954" y="2035733"/>
              <a:ext cx="79924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342900"/>
              <a:endPara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88482" y="2204864"/>
              <a:ext cx="67277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991544" y="2564904"/>
            <a:ext cx="9433048" cy="2664296"/>
            <a:chOff x="1991544" y="2702901"/>
            <a:chExt cx="9433048" cy="2686423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991544" y="2702901"/>
              <a:ext cx="9433048" cy="2686423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37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053720" y="2859743"/>
              <a:ext cx="9010831" cy="16759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Клевета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это распространение заведомо ложных сведений, порочащих честь и достоинство другого лица или подрывающих его репутацию. Публикация сведений в сети Интернет, даже на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малочитаемом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ресурсе, расценивается как распространение, так как доступ в сеть Интернет в настоящее время имеет неограниченный круг лиц.</a:t>
              </a:r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 flipV="1">
            <a:off x="6672064" y="3861048"/>
            <a:ext cx="4356483" cy="4355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125729" y="4293096"/>
            <a:ext cx="8866815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25729" y="4653136"/>
            <a:ext cx="2386095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254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4994" y="1925689"/>
            <a:ext cx="5846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306 УК РФ «Заведомо ложный донос»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703954" y="2281374"/>
            <a:ext cx="7992445" cy="569241"/>
            <a:chOff x="1703954" y="2035733"/>
            <a:chExt cx="7992445" cy="56924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703954" y="2035733"/>
              <a:ext cx="79924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342900"/>
              <a:endPara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88482" y="2204864"/>
              <a:ext cx="67277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991544" y="2665733"/>
            <a:ext cx="9433048" cy="3139531"/>
            <a:chOff x="1991544" y="2804568"/>
            <a:chExt cx="9433048" cy="3165606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991544" y="2804568"/>
              <a:ext cx="9433048" cy="3165606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37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197737" y="3052462"/>
              <a:ext cx="9010831" cy="26998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Заведомо ложный донос, общественная опасность этого преступного деяния состоит в том, что оно нарушает нормальную работу правоприменительных органов, занимающихся проверкой заведомо ложного сообщения о совершении преступления, может повлечь необоснованное возбуждение уголовного дела, привлечение к уголовной ответственности и осуждение невиновного.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3" name="Прямая соединительная линия 22"/>
          <p:cNvCxnSpPr/>
          <p:nvPr/>
        </p:nvCxnSpPr>
        <p:spPr>
          <a:xfrm flipV="1">
            <a:off x="6438038" y="4797152"/>
            <a:ext cx="4636362" cy="2178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74660" y="5157192"/>
            <a:ext cx="8866815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279576" y="5517232"/>
            <a:ext cx="5904656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279576" y="3284984"/>
            <a:ext cx="3888432" cy="2178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959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7871" y="1538106"/>
            <a:ext cx="82006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310 УК РФ </a:t>
            </a:r>
          </a:p>
          <a:p>
            <a:pPr algn="ctr"/>
            <a:r>
              <a:rPr lang="ru-RU" sz="24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«Разглашение данных предварительного расследования»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703954" y="2281374"/>
            <a:ext cx="7992445" cy="569241"/>
            <a:chOff x="1703954" y="2035733"/>
            <a:chExt cx="7992445" cy="56924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703954" y="2035733"/>
              <a:ext cx="79924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342900"/>
              <a:endPara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88482" y="2204864"/>
              <a:ext cx="67277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endPara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991544" y="2665733"/>
            <a:ext cx="9433048" cy="3139531"/>
            <a:chOff x="1991544" y="2804568"/>
            <a:chExt cx="9433048" cy="3165606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991544" y="2804568"/>
              <a:ext cx="9433048" cy="3165606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37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197737" y="3125068"/>
              <a:ext cx="9010831" cy="23274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Разглашение данных предварительного расследования – это действие, может допустить только лицо, предупрежденное в установленном законом порядке о недопустимости разглашения таких данных, если оно (это действие – разглашение) совершено без согласия следователя или лица, производящего дознание.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4" name="Прямая соединительная линия 23"/>
          <p:cNvCxnSpPr/>
          <p:nvPr/>
        </p:nvCxnSpPr>
        <p:spPr>
          <a:xfrm>
            <a:off x="5951984" y="4869160"/>
            <a:ext cx="5194407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00053" y="5229200"/>
            <a:ext cx="3400123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764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19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31953" y="1788500"/>
            <a:ext cx="7992445" cy="4085691"/>
            <a:chOff x="1703954" y="2035733"/>
            <a:chExt cx="7992445" cy="4085691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703954" y="2035733"/>
              <a:ext cx="7992445" cy="4085691"/>
              <a:chOff x="7353265" y="3578477"/>
              <a:chExt cx="4176464" cy="11086391"/>
            </a:xfrm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7441020" y="5422609"/>
                <a:ext cx="3344823" cy="9242259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3335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960491" y="2823309"/>
              <a:ext cx="6223742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272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Неправомерный доступ к компьютерной информации.</a:t>
              </a:r>
            </a:p>
            <a:p>
              <a:pPr algn="just"/>
              <a:endPara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274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Нарушение правил эксплуатации средств хранения, обработки или передачи компьютерной информации и информационно-телекоммуникационных сетей. 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745428" y="1791152"/>
            <a:ext cx="7992445" cy="4085691"/>
            <a:chOff x="1703954" y="2035733"/>
            <a:chExt cx="7992445" cy="4085691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703954" y="2035733"/>
              <a:ext cx="7992445" cy="4085691"/>
              <a:chOff x="7353265" y="3578477"/>
              <a:chExt cx="4176464" cy="11086391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7441020" y="5422609"/>
                <a:ext cx="3344823" cy="9242259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1960491" y="2823309"/>
              <a:ext cx="6223742" cy="2616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8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ст. 283 УК РФ </a:t>
              </a:r>
              <a:r>
                <a:rPr lang="ru-RU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Разглашение государственной тайны</a:t>
              </a:r>
            </a:p>
            <a:p>
              <a:pPr algn="just"/>
              <a:endPara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</a:t>
              </a:r>
              <a:r>
                <a:rPr lang="ru-RU" sz="28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283.1 УК РФ </a:t>
              </a:r>
              <a:r>
                <a:rPr lang="ru-RU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Незаконное получение сведений, составляющих государственную тайну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988491" y="1290179"/>
            <a:ext cx="7062054" cy="843360"/>
            <a:chOff x="2338973" y="1309100"/>
            <a:chExt cx="5757138" cy="843360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2338973" y="1309100"/>
              <a:ext cx="5757138" cy="843360"/>
              <a:chOff x="1870597" y="2243643"/>
              <a:chExt cx="9215565" cy="676732"/>
            </a:xfrm>
          </p:grpSpPr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1870597" y="2243643"/>
                <a:ext cx="8254820" cy="676732"/>
              </a:xfrm>
              <a:prstGeom prst="round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3353689" y="2386681"/>
                <a:ext cx="7732473" cy="469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Для предотвращения разглашения информации, полученной конфиденциально.</a:t>
                </a:r>
              </a:p>
            </p:txBody>
          </p:sp>
        </p:grp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2373275"/>
            <a:ext cx="2386551" cy="3600400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624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 smtClean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2204864"/>
            <a:ext cx="9980643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729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2553" y="188961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2300701" y="1894018"/>
            <a:ext cx="7992445" cy="4556843"/>
            <a:chOff x="1703954" y="2035733"/>
            <a:chExt cx="7992445" cy="4556843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703954" y="2035733"/>
              <a:ext cx="7992445" cy="4506315"/>
              <a:chOff x="7353265" y="3578477"/>
              <a:chExt cx="4176464" cy="12227741"/>
            </a:xfrm>
          </p:grpSpPr>
          <p:sp>
            <p:nvSpPr>
              <p:cNvPr id="28" name="Прямоугольник 27"/>
              <p:cNvSpPr/>
              <p:nvPr/>
            </p:nvSpPr>
            <p:spPr>
              <a:xfrm>
                <a:off x="7432633" y="4512868"/>
                <a:ext cx="3344823" cy="11293350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1960491" y="2437592"/>
              <a:ext cx="6223742" cy="41549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298.1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Клевета в отношении судьи, присяжного заседателя, прокурора, следователя, лица, производившего дознание, сотрудника органов принудительного исполнения Российской Федерации</a:t>
              </a:r>
            </a:p>
            <a:p>
              <a:pPr algn="just"/>
              <a:endPara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ст. 311 УК РФ </a:t>
              </a: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Разглашение сведений о мерах безопасности, применяемых в отношении судьи и участников уголовного процесса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545467" y="1235324"/>
            <a:ext cx="7003131" cy="843360"/>
            <a:chOff x="2338973" y="1309100"/>
            <a:chExt cx="5709103" cy="84336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2338973" y="1309100"/>
              <a:ext cx="5709103" cy="843360"/>
              <a:chOff x="1870597" y="2243643"/>
              <a:chExt cx="9138675" cy="676732"/>
            </a:xfrm>
          </p:grpSpPr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1870597" y="2243643"/>
                <a:ext cx="8254820" cy="676732"/>
              </a:xfrm>
              <a:prstGeom prst="round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200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276799" y="2313825"/>
                <a:ext cx="7732473" cy="469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 Для обеспечения авторитета и беспристрастности правосудия.</a:t>
                </a:r>
              </a:p>
            </p:txBody>
          </p:sp>
        </p:grp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3592" y="1424884"/>
              <a:ext cx="641984" cy="641984"/>
            </a:xfrm>
            <a:prstGeom prst="rect">
              <a:avLst/>
            </a:prstGeom>
          </p:spPr>
        </p:pic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2363158"/>
            <a:ext cx="2520280" cy="3802146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sunrise" dir="t">
              <a:rot lat="0" lon="0" rev="1800000"/>
            </a:lightRig>
          </a:scene3d>
          <a:sp3d extrusionH="254000" contourW="19050" prstMaterial="metal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88006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21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45085" y="1124744"/>
            <a:ext cx="8883363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342900" algn="ctr"/>
            <a:r>
              <a:rPr lang="ru-RU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27.07.2006 № 149-ФЗ </a:t>
            </a:r>
          </a:p>
          <a:p>
            <a:pPr indent="342900" algn="ctr"/>
            <a:r>
              <a:rPr lang="ru-RU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информации, информационных технологиях и о защите информации»</a:t>
            </a:r>
          </a:p>
          <a:p>
            <a:pPr indent="342900" algn="ctr"/>
            <a:endParaRPr lang="ru-RU" b="1" i="1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336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712" y="1124744"/>
            <a:ext cx="1842736" cy="25712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Прямоугольник 4"/>
          <p:cNvSpPr/>
          <p:nvPr/>
        </p:nvSpPr>
        <p:spPr>
          <a:xfrm>
            <a:off x="1460223" y="2217053"/>
            <a:ext cx="8453086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 может быть ограничен доступ к:</a:t>
            </a:r>
            <a:endParaRPr lang="en-US" sz="1600" b="1" dirty="0">
              <a:ln/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1) нормативным правовым актам, затрагивающим права, свободы и обязанности человека и гражданина, а также устанавливающим правовое положение организаций и полномочия государственных органов, органов местного самоуправления;</a:t>
            </a:r>
          </a:p>
          <a:p>
            <a:pPr algn="just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2) информации о состоянии окружающей среды;</a:t>
            </a:r>
          </a:p>
          <a:p>
            <a:pPr algn="just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3) информации о деятельности государственных органов и органов местного самоуправления, а также об использовании бюджетных средств (за исключением сведений, составляющих государственную или служебную тайну);</a:t>
            </a:r>
          </a:p>
          <a:p>
            <a:pPr algn="just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4) информации, накапливаемой в открытых фондах библиотек, музеев, а также в государственных, муниципальных и иных информационных системах, созданных или предназначенных для обеспечения граждан (физических лиц) и организаций такой информацией;</a:t>
            </a:r>
          </a:p>
          <a:p>
            <a:pPr algn="just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4.1) информации, содержащейся в архивных документах архивных фондов (за исключением сведений и документов, доступ к которым ограничен законодательством Российской Федерации);</a:t>
            </a:r>
          </a:p>
          <a:p>
            <a:pPr algn="just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5) иной информации, недопустимость ограничения доступа к которой установлена федеральными законами.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87488" y="1850968"/>
            <a:ext cx="4694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8. Право на доступ к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223893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22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909" y="2132856"/>
            <a:ext cx="2677707" cy="373633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15" name="Прямоугольник 14"/>
          <p:cNvSpPr/>
          <p:nvPr/>
        </p:nvSpPr>
        <p:spPr>
          <a:xfrm>
            <a:off x="1631504" y="1334378"/>
            <a:ext cx="7529264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342900"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27.07.2006 № 149-ФЗ </a:t>
            </a:r>
          </a:p>
          <a:p>
            <a:pPr indent="342900"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информации, информационных технологиях </a:t>
            </a:r>
          </a:p>
          <a:p>
            <a:pPr indent="342900" algn="ctr"/>
            <a:r>
              <a:rPr lang="ru-RU" sz="22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 защите информации»</a:t>
            </a:r>
          </a:p>
          <a:p>
            <a:pPr indent="342900" algn="ctr"/>
            <a:endParaRPr lang="ru-RU" sz="2200" b="1" i="1" dirty="0">
              <a:ln/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920138" y="2677403"/>
            <a:ext cx="7416222" cy="3055853"/>
            <a:chOff x="1920138" y="2677403"/>
            <a:chExt cx="7416222" cy="305585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920138" y="2677403"/>
              <a:ext cx="7325028" cy="30558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335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0" scaled="1"/>
                  <a:tileRect/>
                </a:gra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207568" y="3061409"/>
              <a:ext cx="7128792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600" b="1" i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Статья 2. </a:t>
              </a:r>
              <a:r>
                <a:rPr lang="ru-RU" sz="2600" b="1" i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Основные понятия, используемые </a:t>
              </a:r>
              <a:br>
                <a:rPr lang="ru-RU" sz="2600" b="1" i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600" b="1" i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в настоящем Федеральном законе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207569" y="4377298"/>
              <a:ext cx="675534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i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Статья 5.</a:t>
              </a:r>
              <a:r>
                <a:rPr lang="ru-RU" sz="2800" b="1" i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Информация как объект правовых отношений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9077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169143"/>
            <a:ext cx="7302177" cy="524564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6398716" y="4149080"/>
            <a:ext cx="3312368" cy="103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пункт 5 </a:t>
            </a:r>
            <a:b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статьи 29</a:t>
            </a:r>
            <a:endParaRPr lang="ru-RU" sz="800" b="1" dirty="0">
              <a:ln/>
              <a:solidFill>
                <a:srgbClr val="990000"/>
              </a:solidFill>
              <a:latin typeface="Rockwell Nova Cond Light" panose="02060306020205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744750" y="2501518"/>
            <a:ext cx="3495266" cy="164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2600" b="1" i="1" dirty="0">
                <a:ln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Гарантируется свобода массовой информации. </a:t>
            </a:r>
          </a:p>
          <a:p>
            <a:pPr algn="ctr" defTabSz="466725">
              <a:defRPr/>
            </a:pPr>
            <a:r>
              <a:rPr lang="ru-RU" sz="2600" b="1" i="1" dirty="0">
                <a:ln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Цензура запрещается.</a:t>
            </a:r>
          </a:p>
        </p:txBody>
      </p:sp>
    </p:spTree>
    <p:extLst>
      <p:ext uri="{BB962C8B-B14F-4D97-AF65-F5344CB8AC3E}">
        <p14:creationId xmlns:p14="http://schemas.microsoft.com/office/powerpoint/2010/main" val="2657488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9496" y="1124744"/>
            <a:ext cx="8334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27.12.1991 N 2124-1 </a:t>
            </a:r>
          </a:p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средствах массовой информации"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1628800"/>
            <a:ext cx="3432032" cy="481591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grpSp>
        <p:nvGrpSpPr>
          <p:cNvPr id="6" name="Группа 5"/>
          <p:cNvGrpSpPr/>
          <p:nvPr/>
        </p:nvGrpSpPr>
        <p:grpSpPr>
          <a:xfrm>
            <a:off x="1625088" y="2192395"/>
            <a:ext cx="6919184" cy="4199971"/>
            <a:chOff x="1625088" y="2192395"/>
            <a:chExt cx="6919184" cy="419997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625088" y="2852936"/>
              <a:ext cx="6919184" cy="353943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3200" dirty="0">
                  <a:solidFill>
                    <a:srgbClr val="40404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Любой дееспособный гражданин Российской Федерации, достигший 18 лет и не отбывающий наказание в местах лишения свободы по приговору суда, </a:t>
              </a:r>
              <a:r>
                <a:rPr lang="ru-RU" sz="3200" b="1" dirty="0">
                  <a:solidFill>
                    <a:srgbClr val="40404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может выступить учредителем средства массовой информации.</a:t>
              </a:r>
              <a:endParaRPr lang="ru-RU" sz="3200" b="1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051895" y="2192395"/>
              <a:ext cx="6096000" cy="5232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Статья 7. Учредитель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2325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59496" y="1229851"/>
            <a:ext cx="8334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27.12.1991 N 2124-1 </a:t>
            </a:r>
          </a:p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средствах массовой информации"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688" y="1844824"/>
            <a:ext cx="3232911" cy="4536504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grpSp>
        <p:nvGrpSpPr>
          <p:cNvPr id="6" name="Группа 5"/>
          <p:cNvGrpSpPr/>
          <p:nvPr/>
        </p:nvGrpSpPr>
        <p:grpSpPr>
          <a:xfrm>
            <a:off x="1715902" y="2319263"/>
            <a:ext cx="6828370" cy="3929668"/>
            <a:chOff x="1715902" y="2319263"/>
            <a:chExt cx="6828370" cy="392966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715902" y="2924944"/>
              <a:ext cx="6828370" cy="3323987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3000" dirty="0">
                  <a:solidFill>
                    <a:srgbClr val="40404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Гражданин или организация вправе потребовать от редакции опровержения не соответствующих действительности и порочащих их честь и достоинство сведений, которые были распространены в данном средстве массовой информации. </a:t>
              </a:r>
              <a:endParaRPr lang="ru-RU" sz="3000" b="1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72208" y="2319263"/>
              <a:ext cx="6096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Статья 43. Право на опровержение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5658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859918" y="1268760"/>
            <a:ext cx="9636682" cy="5413105"/>
            <a:chOff x="1859918" y="1268760"/>
            <a:chExt cx="9636682" cy="5413105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  <a14:imgEffect>
                        <a14:sharpenSoften amount="-25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9918" y="1268760"/>
              <a:ext cx="9636682" cy="5413105"/>
            </a:xfrm>
            <a:prstGeom prst="rect">
              <a:avLst/>
            </a:prstGeom>
            <a:solidFill>
              <a:schemeClr val="bg2"/>
            </a:solidFill>
          </p:spPr>
        </p:pic>
        <p:sp>
          <p:nvSpPr>
            <p:cNvPr id="3" name="Прямоугольник 2"/>
            <p:cNvSpPr/>
            <p:nvPr/>
          </p:nvSpPr>
          <p:spPr>
            <a:xfrm>
              <a:off x="2351584" y="1692091"/>
              <a:ext cx="8496944" cy="440120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just"/>
              <a:r>
                <a:rPr lang="ru-RU" sz="4000" b="1" dirty="0">
                  <a:ln w="0"/>
                  <a:solidFill>
                    <a:srgbClr val="CC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Информационный </a:t>
              </a:r>
              <a:r>
                <a:rPr lang="ru-RU" sz="4000" b="1" dirty="0" err="1">
                  <a:ln w="0"/>
                  <a:solidFill>
                    <a:srgbClr val="CC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вброс</a:t>
              </a:r>
              <a:r>
                <a:rPr lang="ru-RU" sz="4000" b="1" dirty="0">
                  <a:ln w="0"/>
                  <a:solidFill>
                    <a:srgbClr val="CC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4000" b="1" dirty="0">
                  <a:ln w="0"/>
                  <a:latin typeface="Times New Roman" panose="02020603050405020304" pitchFamily="18" charset="0"/>
                  <a:ea typeface="Times New Roman" panose="02020603050405020304" pitchFamily="18" charset="0"/>
                </a:rPr>
                <a:t>- это метод распространения информации, основанный на резком массовом заполнении сетевого пространства какой-либо короткой информацией для создания резонанса в информационном пространстве. </a:t>
              </a:r>
              <a:endParaRPr lang="ru-RU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56530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988840"/>
            <a:ext cx="3374551" cy="337455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grpSp>
        <p:nvGrpSpPr>
          <p:cNvPr id="6" name="Группа 5"/>
          <p:cNvGrpSpPr/>
          <p:nvPr/>
        </p:nvGrpSpPr>
        <p:grpSpPr>
          <a:xfrm>
            <a:off x="1715902" y="2204864"/>
            <a:ext cx="6540338" cy="3158527"/>
            <a:chOff x="1715902" y="2204864"/>
            <a:chExt cx="6540338" cy="315852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1715902" y="2204864"/>
              <a:ext cx="6540338" cy="3158527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929361" y="2348880"/>
              <a:ext cx="6192688" cy="289310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just"/>
              <a:r>
                <a:rPr lang="ru-RU" sz="3200" b="1" dirty="0">
                  <a:ln w="0"/>
                  <a:solidFill>
                    <a:srgbClr val="CC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«Иностранный агент»</a:t>
              </a:r>
              <a:r>
                <a:rPr lang="ru-RU" sz="3200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000" b="1" dirty="0">
                  <a:solidFill>
                    <a:srgbClr val="40404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- это физическое или юридическое лицо, которое имеет иностранные источники финансирования и осуществляет политическую деятельность.</a:t>
              </a:r>
              <a:endParaRPr lang="ru-RU" sz="3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27176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31504" y="1283431"/>
            <a:ext cx="8334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"О некоммерческих организациях" от 12.01.1996 N 7-ФЗ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1715902" y="1652320"/>
            <a:ext cx="9840853" cy="4812054"/>
            <a:chOff x="1715902" y="1652320"/>
            <a:chExt cx="9840853" cy="481205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2264" y="1652320"/>
              <a:ext cx="3084491" cy="4368968"/>
            </a:xfrm>
            <a:prstGeom prst="rect">
              <a:avLst/>
            </a:prstGeom>
            <a:ln>
              <a:noFill/>
            </a:ln>
            <a:effectLst>
              <a:outerShdw blurRad="127000" dist="38100" dir="2700000" algn="ctr">
                <a:srgbClr val="000000">
                  <a:alpha val="45000"/>
                </a:srgbClr>
              </a:outerShdw>
            </a:effectLst>
            <a:scene3d>
              <a:camera prst="perspectiveFront" fov="2700000">
                <a:rot lat="20376000" lon="1938000" rev="20112001"/>
              </a:camera>
              <a:lightRig rig="soft" dir="t">
                <a:rot lat="0" lon="0" rev="0"/>
              </a:lightRig>
            </a:scene3d>
            <a:sp3d prstMaterial="translucentPowder">
              <a:bevelT w="203200" h="50800" prst="softRound"/>
            </a:sp3d>
          </p:spPr>
        </p:pic>
        <p:grpSp>
          <p:nvGrpSpPr>
            <p:cNvPr id="9" name="Группа 8"/>
            <p:cNvGrpSpPr/>
            <p:nvPr/>
          </p:nvGrpSpPr>
          <p:grpSpPr>
            <a:xfrm>
              <a:off x="1715902" y="2276872"/>
              <a:ext cx="7188410" cy="4187502"/>
              <a:chOff x="1715902" y="2276872"/>
              <a:chExt cx="7188410" cy="4187502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1835138" y="2276872"/>
                <a:ext cx="678114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800" b="1" dirty="0">
                    <a:ln/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Статья 2. Некоммерческая организация</a:t>
                </a:r>
              </a:p>
            </p:txBody>
          </p:sp>
          <p:sp>
            <p:nvSpPr>
              <p:cNvPr id="3" name="Прямоугольник 2"/>
              <p:cNvSpPr/>
              <p:nvPr/>
            </p:nvSpPr>
            <p:spPr>
              <a:xfrm>
                <a:off x="1715902" y="2924944"/>
                <a:ext cx="7188410" cy="3539430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ru-RU" sz="3200" dirty="0">
                    <a:solidFill>
                      <a:srgbClr val="40404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Иностранным агентом может быть признана некоммерческая организация, которая участвует в политической деятельности в России и при этом получает финансирование или имущество от иностранных организаций или граждан. </a:t>
                </a:r>
                <a:endParaRPr lang="ru-RU" sz="3200" b="1" dirty="0"/>
              </a:p>
            </p:txBody>
          </p:sp>
        </p:grpSp>
      </p:grpSp>
      <p:cxnSp>
        <p:nvCxnSpPr>
          <p:cNvPr id="10" name="Прямая соединительная линия 9"/>
          <p:cNvCxnSpPr/>
          <p:nvPr/>
        </p:nvCxnSpPr>
        <p:spPr>
          <a:xfrm flipV="1">
            <a:off x="1847528" y="5373216"/>
            <a:ext cx="6912768" cy="41523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847528" y="5877272"/>
            <a:ext cx="6912768" cy="2178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99534" y="6381328"/>
            <a:ext cx="4512490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726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29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988" y="1124744"/>
            <a:ext cx="4998643" cy="25922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3501008"/>
            <a:ext cx="4453280" cy="28122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379" y="3017707"/>
            <a:ext cx="3507637" cy="350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00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207568" y="4221088"/>
            <a:ext cx="8174400" cy="1758628"/>
            <a:chOff x="2207568" y="4221088"/>
            <a:chExt cx="8174400" cy="1758628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2207568" y="4221088"/>
              <a:ext cx="8174400" cy="1758628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 trans="37000" pressure="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" name="10-конечная звезда 2"/>
            <p:cNvSpPr/>
            <p:nvPr/>
          </p:nvSpPr>
          <p:spPr>
            <a:xfrm>
              <a:off x="2329909" y="4803547"/>
              <a:ext cx="669747" cy="641677"/>
            </a:xfrm>
            <a:prstGeom prst="star10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600" dirty="0"/>
                <a:t>2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2207568" y="2152642"/>
            <a:ext cx="8174400" cy="1512168"/>
            <a:chOff x="2207568" y="2152642"/>
            <a:chExt cx="8174400" cy="1512168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207568" y="2152642"/>
              <a:ext cx="8174400" cy="1512168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 trans="37000" pressure="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6" name="10-конечная звезда 35"/>
            <p:cNvSpPr/>
            <p:nvPr/>
          </p:nvSpPr>
          <p:spPr>
            <a:xfrm>
              <a:off x="2376750" y="2557180"/>
              <a:ext cx="669747" cy="641677"/>
            </a:xfrm>
            <a:prstGeom prst="star10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3600" dirty="0"/>
                <a:t>1</a:t>
              </a:r>
            </a:p>
          </p:txBody>
        </p:sp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180352" y="2500597"/>
            <a:ext cx="6931131" cy="816258"/>
            <a:chOff x="2708912" y="2132856"/>
            <a:chExt cx="7995600" cy="936104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6842684" y="2132856"/>
              <a:ext cx="3861828" cy="936104"/>
              <a:chOff x="6842684" y="2132856"/>
              <a:chExt cx="3861828" cy="936104"/>
            </a:xfrm>
          </p:grpSpPr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6842685" y="2132856"/>
                <a:ext cx="3744150" cy="936104"/>
              </a:xfrm>
              <a:prstGeom prst="roundRect">
                <a:avLst/>
              </a:prstGeom>
              <a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artisticPencilSketch trans="23000"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Text Box 2"/>
              <p:cNvSpPr txBox="1">
                <a:spLocks noChangeArrowheads="1"/>
              </p:cNvSpPr>
              <p:nvPr/>
            </p:nvSpPr>
            <p:spPr bwMode="auto">
              <a:xfrm>
                <a:off x="6842684" y="2244256"/>
                <a:ext cx="3861828" cy="689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r="5400000" algn="ctr" rotWithShape="0">
                  <a:srgbClr val="000000">
                    <a:alpha val="43137"/>
                  </a:srgbClr>
                </a:outerShdw>
              </a:effectLst>
              <a:scene3d>
                <a:camera prst="orthographicFront"/>
                <a:lightRig rig="harsh" dir="t"/>
              </a:scene3d>
              <a:sp3d>
                <a:bevelT/>
              </a:sp3d>
            </p:spPr>
            <p:txBody>
              <a:bodyPr wrap="square" lIns="46668" tIns="23334" rIns="46668" bIns="23334">
                <a:spAutoFit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 defTabSz="466725">
                  <a:defRPr/>
                </a:pPr>
                <a:r>
                  <a:rPr lang="ru-RU" sz="3600" b="1" dirty="0">
                    <a:ln/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Свобода слова</a:t>
                </a:r>
                <a:endParaRPr lang="ru-RU" sz="900" b="1" dirty="0">
                  <a:ln/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2708912" y="2132856"/>
              <a:ext cx="3861829" cy="936104"/>
              <a:chOff x="4809348" y="1196752"/>
              <a:chExt cx="3861829" cy="936104"/>
            </a:xfrm>
          </p:grpSpPr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850101" y="1196752"/>
                <a:ext cx="3744150" cy="936104"/>
              </a:xfrm>
              <a:prstGeom prst="roundRect">
                <a:avLst/>
              </a:prstGeom>
              <a:blipFill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artisticGlowDiffused trans="22000"/>
                          </a14:imgEffect>
                        </a14:imgLayer>
                      </a14:imgProps>
                    </a:ext>
                  </a:extLst>
                </a:blip>
                <a:tile tx="0" ty="0" sx="100000" sy="100000" flip="none" algn="tl"/>
              </a:blipFill>
              <a:ln>
                <a:noFill/>
              </a:ln>
              <a:scene3d>
                <a:camera prst="orthographicFront"/>
                <a:lightRig rig="glow" dir="t"/>
              </a:scene3d>
              <a:sp3d prstMaterial="flat">
                <a:bevelT w="139700" h="133350"/>
                <a:bevelB w="101600" h="698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Text Box 2"/>
              <p:cNvSpPr txBox="1">
                <a:spLocks noChangeArrowheads="1"/>
              </p:cNvSpPr>
              <p:nvPr/>
            </p:nvSpPr>
            <p:spPr bwMode="auto">
              <a:xfrm>
                <a:off x="4809348" y="1308153"/>
                <a:ext cx="3861829" cy="689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r="5400000" algn="ctr" rotWithShape="0">
                  <a:srgbClr val="000000">
                    <a:alpha val="43137"/>
                  </a:srgbClr>
                </a:outerShdw>
              </a:effectLst>
              <a:scene3d>
                <a:camera prst="orthographicFront"/>
                <a:lightRig rig="harsh" dir="t"/>
              </a:scene3d>
              <a:sp3d>
                <a:bevelT/>
              </a:sp3d>
            </p:spPr>
            <p:txBody>
              <a:bodyPr wrap="square" lIns="46668" tIns="23334" rIns="46668" bIns="23334">
                <a:spAutoFit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 defTabSz="466725">
                  <a:defRPr/>
                </a:pPr>
                <a:r>
                  <a:rPr lang="ru-RU" sz="3600" b="1" dirty="0">
                    <a:ln/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Свобода мысли</a:t>
                </a:r>
                <a:endParaRPr lang="ru-RU" sz="900" b="1" dirty="0">
                  <a:ln/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088629" y="4569043"/>
            <a:ext cx="6981706" cy="1120562"/>
            <a:chOff x="3088629" y="4569043"/>
            <a:chExt cx="6981706" cy="1120562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6781109" y="4569043"/>
              <a:ext cx="3264799" cy="1120562"/>
            </a:xfrm>
            <a:prstGeom prst="roundRect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artisticGlowDiffused trans="22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3119233" y="4569043"/>
              <a:ext cx="3264799" cy="1120562"/>
            </a:xfrm>
            <a:prstGeom prst="roundRect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artisticGlowDiffused trans="22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 Box 2"/>
            <p:cNvSpPr txBox="1">
              <a:spLocks noChangeArrowheads="1"/>
            </p:cNvSpPr>
            <p:nvPr/>
          </p:nvSpPr>
          <p:spPr bwMode="auto">
            <a:xfrm>
              <a:off x="6702924" y="4569043"/>
              <a:ext cx="3367411" cy="1032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r="5400000" algn="ctr" rotWithShape="0">
                <a:srgbClr val="000000">
                  <a:alpha val="43137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/>
            </a:sp3d>
          </p:spPr>
          <p:txBody>
            <a:bodyPr wrap="square" lIns="46668" tIns="23334" rIns="46668" bIns="23334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466725">
                <a:defRPr/>
              </a:pPr>
              <a:r>
                <a:rPr lang="ru-RU" sz="3200" b="1" dirty="0">
                  <a:ln/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Свобода вероисповедания</a:t>
              </a:r>
              <a:endParaRPr lang="ru-RU" sz="800" b="1" dirty="0">
                <a:ln/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2"/>
            <p:cNvSpPr txBox="1">
              <a:spLocks noChangeArrowheads="1"/>
            </p:cNvSpPr>
            <p:nvPr/>
          </p:nvSpPr>
          <p:spPr bwMode="auto">
            <a:xfrm>
              <a:off x="3088629" y="4833650"/>
              <a:ext cx="3367411" cy="539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r="5400000" algn="ctr" rotWithShape="0">
                <a:srgbClr val="000000">
                  <a:alpha val="43137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/>
            </a:sp3d>
          </p:spPr>
          <p:txBody>
            <a:bodyPr wrap="square" lIns="46668" tIns="23334" rIns="46668" bIns="23334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466725">
                <a:defRPr/>
              </a:pPr>
              <a:r>
                <a:rPr lang="ru-RU" sz="3200" b="1" dirty="0">
                  <a:ln/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Свобода совести </a:t>
              </a:r>
              <a:endParaRPr lang="ru-RU" sz="800" b="1" dirty="0">
                <a:ln/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273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03954" y="2122999"/>
            <a:ext cx="7992445" cy="3757801"/>
            <a:chOff x="1703954" y="1901890"/>
            <a:chExt cx="7992445" cy="375780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grpSp>
          <p:nvGrpSpPr>
            <p:cNvPr id="17" name="Группа 16"/>
            <p:cNvGrpSpPr/>
            <p:nvPr/>
          </p:nvGrpSpPr>
          <p:grpSpPr>
            <a:xfrm>
              <a:off x="1703954" y="1901890"/>
              <a:ext cx="7992445" cy="3757801"/>
              <a:chOff x="7353265" y="3215298"/>
              <a:chExt cx="4176464" cy="10196673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7432349" y="3215298"/>
                <a:ext cx="3570590" cy="101966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888482" y="2060848"/>
              <a:ext cx="6507152" cy="341632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just"/>
              <a:r>
                <a:rPr lang="ru-RU" sz="2400" b="1" dirty="0">
                  <a:ln/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Мелкое хулиганство, то есть нарушение общественного порядка, выражающее явное неуважение к обществу, сопровождающееся нецензурной бранью в общественных местах, оскорбительным приставанием к гражданам, а равно уничтожением или повреждением чужого имущества.</a:t>
              </a:r>
            </a:p>
            <a:p>
              <a:pPr algn="just"/>
              <a:endParaRPr lang="ru-RU" sz="24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2400" b="1" dirty="0">
                  <a:ln/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Наказание</a:t>
              </a:r>
              <a:r>
                <a:rPr lang="ru-RU" sz="2400" b="1" dirty="0">
                  <a:ln/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штраф от 500 до 1000 рублей.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34" y="2132856"/>
            <a:ext cx="3517228" cy="3747944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306021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C05441-67D7-4DC1-8526-DD9024796E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376" y="836712"/>
            <a:ext cx="2736304" cy="3996849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791744" y="1252740"/>
            <a:ext cx="8400255" cy="1278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466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/>
              <a:solidFill>
                <a:srgbClr val="0BD0D9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ctr" defTabSz="4667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/>
                <a:solidFill>
                  <a:srgbClr val="0039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ЛЕКЦИЯ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91744" y="3083476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Свобода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мысли и слова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791744" y="345334"/>
            <a:ext cx="8400255" cy="35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000" dirty="0">
                <a:ln w="0">
                  <a:noFill/>
                </a:ln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500" dirty="0">
              <a:ln w="0">
                <a:noFill/>
              </a:ln>
              <a:solidFill>
                <a:schemeClr val="accent1">
                  <a:lumMod val="75000"/>
                </a:schemeClr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97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813154" y="1772817"/>
            <a:ext cx="10043486" cy="3672408"/>
            <a:chOff x="1658108" y="1268760"/>
            <a:chExt cx="10043486" cy="453650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658108" y="1268760"/>
              <a:ext cx="10043486" cy="4536505"/>
            </a:xfrm>
            <a:prstGeom prst="roundRect">
              <a:avLst/>
            </a:prstGeom>
            <a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GlowDiffused trans="19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819311" y="1574458"/>
              <a:ext cx="9721080" cy="3063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r="5400000" algn="ctr" rotWithShape="0">
                <a:srgbClr val="000000">
                  <a:alpha val="43137"/>
                </a:srgbClr>
              </a:outerShdw>
            </a:effectLst>
            <a:scene3d>
              <a:camera prst="orthographicFront"/>
              <a:lightRig rig="harsh" dir="t"/>
            </a:scene3d>
            <a:sp3d>
              <a:bevelT/>
            </a:sp3d>
          </p:spPr>
          <p:txBody>
            <a:bodyPr wrap="square" lIns="46668" tIns="23334" rIns="46668" bIns="23334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defTabSz="466725">
                <a:defRPr/>
              </a:pPr>
              <a:r>
                <a:rPr lang="ru-RU" sz="2800" b="1" dirty="0">
                  <a:ln/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Свобода мысли</a:t>
              </a:r>
              <a:r>
                <a:rPr lang="ru-RU" sz="2800" dirty="0">
                  <a:ln/>
                  <a:latin typeface="Times New Roman" panose="02020603050405020304" pitchFamily="18" charset="0"/>
                  <a:cs typeface="Times New Roman" panose="02020603050405020304" pitchFamily="18" charset="0"/>
                </a:rPr>
                <a:t> - свобода человека формировать и иметь собственное мнение, свою точку зрения, развивать свой внутренний духовный мир независимо от мнения других. Свобода мысли включает в себя гарантии невмешательства в процесс формирования собственных мнений и убеждений человека, недопущение идеологического и политического диктата, насилия и контроля над личностью. я.</a:t>
              </a:r>
              <a:endParaRPr 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5231904" y="2492896"/>
            <a:ext cx="5976664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39616" y="2924944"/>
            <a:ext cx="8424936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-456" y="246659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495600" y="3356992"/>
            <a:ext cx="8640960" cy="0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063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169143"/>
            <a:ext cx="7302177" cy="524564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6483654" y="4221088"/>
            <a:ext cx="3312368" cy="103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пункт 1 </a:t>
            </a:r>
            <a:b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статьи 29</a:t>
            </a:r>
            <a:endParaRPr lang="ru-RU" sz="800" b="1" dirty="0">
              <a:ln/>
              <a:solidFill>
                <a:srgbClr val="990000"/>
              </a:solidFill>
              <a:latin typeface="Rockwell Nova Cond Light" panose="02060306020205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884242" y="2512462"/>
            <a:ext cx="3240360" cy="115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2400" b="1" i="1" dirty="0">
                <a:ln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Каждому гарантируется свобода мысли и слова</a:t>
            </a:r>
          </a:p>
        </p:txBody>
      </p:sp>
    </p:spTree>
    <p:extLst>
      <p:ext uri="{BB962C8B-B14F-4D97-AF65-F5344CB8AC3E}">
        <p14:creationId xmlns:p14="http://schemas.microsoft.com/office/powerpoint/2010/main" val="140096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743956" y="1803053"/>
            <a:ext cx="5378288" cy="1069120"/>
            <a:chOff x="3890037" y="1803053"/>
            <a:chExt cx="5378288" cy="106912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890037" y="1803053"/>
              <a:ext cx="5378288" cy="106912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617252" y="1829843"/>
              <a:ext cx="20649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99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ИНФОРМАЦИЮ</a:t>
              </a:r>
              <a:endParaRPr lang="ru-RU" b="1" dirty="0">
                <a:solidFill>
                  <a:srgbClr val="990000"/>
                </a:solidFill>
              </a:endParaRPr>
            </a:p>
          </p:txBody>
        </p:sp>
      </p:grp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559496" y="1201339"/>
            <a:ext cx="9721080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28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слова включает право: 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098061" y="2269037"/>
            <a:ext cx="1424621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Получать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863752" y="2269038"/>
            <a:ext cx="1092158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Искать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82352" y="2274024"/>
            <a:ext cx="2256002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Распространять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54998" y="3090022"/>
            <a:ext cx="3541002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Суждения и идеи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265683" y="3081608"/>
            <a:ext cx="3839128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Политические выступления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54998" y="3697477"/>
            <a:ext cx="7583438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Комментарии на личные или политические темы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567608" y="4304932"/>
            <a:ext cx="2352699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Сбор сведений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459420" y="5517232"/>
            <a:ext cx="5774594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Культурное и художественное выражение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015880" y="4909429"/>
            <a:ext cx="5122556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Журналистская деятельность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15880" y="4293096"/>
            <a:ext cx="5122556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Обсуждение вопросов прав человека</a:t>
            </a:r>
            <a:endParaRPr lang="ru-RU" sz="2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567607" y="4911551"/>
            <a:ext cx="2352699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Преподавание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321889" y="6093296"/>
            <a:ext cx="3934351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Религиозные выступления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92973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7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75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75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 animBg="1"/>
      <p:bldP spid="24" grpId="0" animBg="1"/>
      <p:bldP spid="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051053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703512" y="997780"/>
            <a:ext cx="9619582" cy="36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endParaRPr lang="ru-RU" sz="700" b="1" dirty="0">
              <a:ln/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279576" y="2132856"/>
            <a:ext cx="8928992" cy="651868"/>
            <a:chOff x="1775520" y="2214697"/>
            <a:chExt cx="9361040" cy="78734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775520" y="2214697"/>
              <a:ext cx="9361040" cy="787348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851013" y="2279774"/>
              <a:ext cx="8977089" cy="4460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 каждого человека придерживаться своего мнения;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642853" y="1232255"/>
            <a:ext cx="7793287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342900" algn="ctr"/>
            <a:r>
              <a:rPr lang="ru-RU" sz="2800" b="1" dirty="0">
                <a:ln/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свободу мысли и слова включает:</a:t>
            </a:r>
            <a:endParaRPr lang="en-US" sz="2800" b="1" dirty="0">
              <a:ln/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279576" y="3044159"/>
            <a:ext cx="8928992" cy="844005"/>
            <a:chOff x="1775520" y="3645023"/>
            <a:chExt cx="9361040" cy="144016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775520" y="3645023"/>
              <a:ext cx="9361040" cy="1440161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851012" y="3717032"/>
              <a:ext cx="9285547" cy="110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 публично выражать свои мысли, идеи и убеждения, а также распространять их любыми законными способами без вмешательства со стороны государства;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269389" y="4123011"/>
            <a:ext cx="8979082" cy="917513"/>
            <a:chOff x="1764465" y="5229200"/>
            <a:chExt cx="9361040" cy="144016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764465" y="5229200"/>
              <a:ext cx="9361040" cy="1440161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850156" y="5397022"/>
              <a:ext cx="9233747" cy="10145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 на доступ к информации, имеющей общественное значение или затрагивающей личные интересы граждан;</a:t>
              </a:r>
              <a:endParaRPr lang="ru-RU" dirty="0"/>
            </a:p>
          </p:txBody>
        </p:sp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269704" y="5328757"/>
            <a:ext cx="9053390" cy="917513"/>
            <a:chOff x="2269704" y="5634055"/>
            <a:chExt cx="9053390" cy="917513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269704" y="5634055"/>
              <a:ext cx="8979082" cy="917513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glow" dir="t"/>
            </a:scene3d>
            <a:sp3d prstMaterial="flat">
              <a:bevelT w="139700" h="133350"/>
              <a:bevelB w="101600" h="69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351584" y="5733256"/>
              <a:ext cx="897151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 на создание и использование органов массовой информации, обеспечивающее реализацию свободы выражения мнений.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970363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27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00"/>
                            </p:stCondLst>
                            <p:childTnLst>
                              <p:par>
                                <p:cTn id="35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200"/>
                            </p:stCondLst>
                            <p:childTnLst>
                              <p:par>
                                <p:cTn id="46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169143"/>
            <a:ext cx="7302177" cy="524564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6528048" y="4221088"/>
            <a:ext cx="3312368" cy="103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466725">
              <a:defRPr/>
            </a:pP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пункт 2 </a:t>
            </a:r>
          </a:p>
          <a:p>
            <a:pPr algn="ctr" defTabSz="466725">
              <a:defRPr/>
            </a:pPr>
            <a:r>
              <a:rPr lang="ru-RU" sz="3200" b="1" dirty="0">
                <a:ln/>
                <a:solidFill>
                  <a:srgbClr val="990000"/>
                </a:solidFill>
                <a:latin typeface="Rockwell Nova Cond Light" panose="02060306020205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статьи 29</a:t>
            </a:r>
            <a:endParaRPr lang="ru-RU" sz="800" b="1" dirty="0">
              <a:ln/>
              <a:solidFill>
                <a:srgbClr val="990000"/>
              </a:solidFill>
              <a:latin typeface="Rockwell Nova Cond Light" panose="02060306020205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927648" y="1818020"/>
            <a:ext cx="3240360" cy="377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 lIns="46668" tIns="23334" rIns="46668" bIns="23334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 defTabSz="466725">
              <a:defRPr/>
            </a:pPr>
            <a:r>
              <a:rPr lang="ru-RU" sz="2200" i="1" dirty="0">
                <a:ln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Не допускаются пропаганда или агитация, возбуждающие социальную, расовую, национальную или религиозную ненависть и вражду. Запрещается пропаганда социального, расового, национального, религиозного или языкового превосходства.</a:t>
            </a:r>
          </a:p>
        </p:txBody>
      </p:sp>
    </p:spTree>
    <p:extLst>
      <p:ext uri="{BB962C8B-B14F-4D97-AF65-F5344CB8AC3E}">
        <p14:creationId xmlns:p14="http://schemas.microsoft.com/office/powerpoint/2010/main" val="3346425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566400" y="6232227"/>
            <a:ext cx="1016000" cy="365125"/>
          </a:xfrm>
        </p:spPr>
        <p:txBody>
          <a:bodyPr/>
          <a:lstStyle/>
          <a:p>
            <a:pPr>
              <a:defRPr/>
            </a:pPr>
            <a:fld id="{47C05441-67D7-4DC1-8526-DD9024796EB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9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265788"/>
            <a:ext cx="12191999" cy="4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r="5400000" algn="ctr" rotWithShape="0">
              <a:srgbClr val="000000">
                <a:alpha val="43137"/>
              </a:srgbClr>
            </a:outerShdw>
          </a:effectLst>
        </p:spPr>
        <p:txBody>
          <a:bodyPr wrap="square" lIns="46668" tIns="23334" rIns="46668" bIns="23334">
            <a:spAutoFit/>
          </a:bodyPr>
          <a:lstStyle/>
          <a:p>
            <a:pPr algn="ctr" defTabSz="466725">
              <a:defRPr/>
            </a:pPr>
            <a:r>
              <a:rPr lang="ru-RU" sz="2800" dirty="0">
                <a:ln w="0">
                  <a:noFill/>
                </a:ln>
                <a:solidFill>
                  <a:schemeClr val="bg1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Центр по противодействию экстремизму МВД по Республике Татарстан </a:t>
            </a:r>
            <a:endParaRPr lang="ru-RU" sz="700" dirty="0">
              <a:ln w="0">
                <a:noFill/>
              </a:ln>
              <a:solidFill>
                <a:schemeClr val="bg1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145" y="1052736"/>
            <a:ext cx="1394757" cy="2037286"/>
          </a:xfrm>
          <a:prstGeom prst="rect">
            <a:avLst/>
          </a:prstGeom>
          <a:noFill/>
          <a:ln>
            <a:noFill/>
          </a:ln>
          <a:effectLst>
            <a:outerShdw blurRad="406400"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1703954" y="1556792"/>
            <a:ext cx="7992445" cy="4330337"/>
            <a:chOff x="1703954" y="1901890"/>
            <a:chExt cx="7992445" cy="4330337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703954" y="1901890"/>
              <a:ext cx="7992445" cy="4330337"/>
              <a:chOff x="7353265" y="3215298"/>
              <a:chExt cx="4176464" cy="11750232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7432349" y="3215298"/>
                <a:ext cx="2985228" cy="117502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7353265" y="3578477"/>
                <a:ext cx="4176464" cy="1002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/>
                <a:endParaRPr lang="ru-RU" b="1" dirty="0">
                  <a:solidFill>
                    <a:srgbClr val="3333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Прямоугольник 1"/>
            <p:cNvSpPr/>
            <p:nvPr/>
          </p:nvSpPr>
          <p:spPr>
            <a:xfrm>
              <a:off x="1888482" y="2047161"/>
              <a:ext cx="5575670" cy="3693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Пункт 2 статьи 10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«Осуществление этих свобод, налагающее обязанности и ответственность, может быть сопряжено с определенными формальностями, условиями, ограничениями или санкциями, которые предусмотрены законом и необходимы в демократическом обществе в интересах национальной безопасности, территориальной целостности или общественного порядка, в целях предотвращения беспорядков или преступлений, для охраны здоровья и нравственности, защиты репутации или прав других лиц, предотвращения разглашения информации, полученной конфиденциально, или обеспечения авторитета и беспристрастности правосудия».</a:t>
              </a:r>
            </a:p>
          </p:txBody>
        </p:sp>
      </p:grpSp>
      <p:pic>
        <p:nvPicPr>
          <p:cNvPr id="12" name="Рисунок 11"/>
          <p:cNvPicPr/>
          <p:nvPr/>
        </p:nvPicPr>
        <p:blipFill rotWithShape="1">
          <a:blip r:embed="rId3"/>
          <a:srcRect l="47265" t="12508" r="32245" b="33923"/>
          <a:stretch/>
        </p:blipFill>
        <p:spPr bwMode="auto">
          <a:xfrm>
            <a:off x="8324152" y="1484784"/>
            <a:ext cx="3258248" cy="435857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67608" y="6024753"/>
            <a:ext cx="7803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https://www.echr.coe.int/Documents/Convention_RUS.pdf</a:t>
            </a:r>
            <a:endParaRPr lang="ru-RU" sz="2400" b="1" u="sng" dirty="0">
              <a:ln/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591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846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12558</TotalTime>
  <Words>1498</Words>
  <Application>Microsoft Office PowerPoint</Application>
  <PresentationFormat>Широкоэкранный</PresentationFormat>
  <Paragraphs>191</Paragraphs>
  <Slides>31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Constantia</vt:lpstr>
      <vt:lpstr>Corbel</vt:lpstr>
      <vt:lpstr>Rockwell Nova Cond Light</vt:lpstr>
      <vt:lpstr>Tahoma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5 отдел ВЦ 2 от.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Оперативное совещание при начальнике  ГИАЦ МВД России    Москва 2008</dc:title>
  <dc:creator>Mike</dc:creator>
  <cp:lastModifiedBy>Линар</cp:lastModifiedBy>
  <cp:revision>1393</cp:revision>
  <cp:lastPrinted>2019-03-25T13:44:32Z</cp:lastPrinted>
  <dcterms:created xsi:type="dcterms:W3CDTF">2008-03-26T06:09:05Z</dcterms:created>
  <dcterms:modified xsi:type="dcterms:W3CDTF">2021-10-13T08:30:44Z</dcterms:modified>
</cp:coreProperties>
</file>